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4" r:id="rId4"/>
    <p:sldId id="266" r:id="rId5"/>
    <p:sldId id="267" r:id="rId6"/>
    <p:sldId id="265" r:id="rId7"/>
    <p:sldId id="261" r:id="rId8"/>
    <p:sldId id="262" r:id="rId9"/>
    <p:sldId id="281" r:id="rId10"/>
    <p:sldId id="268" r:id="rId11"/>
    <p:sldId id="270" r:id="rId12"/>
    <p:sldId id="269" r:id="rId13"/>
    <p:sldId id="271" r:id="rId14"/>
    <p:sldId id="273" r:id="rId15"/>
    <p:sldId id="272" r:id="rId16"/>
    <p:sldId id="274" r:id="rId17"/>
    <p:sldId id="276" r:id="rId18"/>
    <p:sldId id="277" r:id="rId19"/>
    <p:sldId id="275" r:id="rId20"/>
    <p:sldId id="283" r:id="rId21"/>
    <p:sldId id="282" r:id="rId22"/>
    <p:sldId id="278" r:id="rId23"/>
    <p:sldId id="284" r:id="rId24"/>
    <p:sldId id="285" r:id="rId25"/>
    <p:sldId id="287" r:id="rId26"/>
    <p:sldId id="279" r:id="rId27"/>
    <p:sldId id="258" r:id="rId28"/>
    <p:sldId id="280" r:id="rId29"/>
    <p:sldId id="260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C79E37"/>
    <a:srgbClr val="202E54"/>
    <a:srgbClr val="FF2549"/>
    <a:srgbClr val="1D3A00"/>
    <a:srgbClr val="007033"/>
    <a:srgbClr val="5EEC3C"/>
    <a:srgbClr val="990099"/>
    <a:srgbClr val="CC0099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7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4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571750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314" y="2113635"/>
            <a:ext cx="8231372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2571750"/>
            <a:ext cx="5191970" cy="1374345"/>
          </a:xfrm>
        </p:spPr>
        <p:txBody>
          <a:bodyPr/>
          <a:lstStyle/>
          <a:p>
            <a:r>
              <a:rPr lang="en-US" dirty="0"/>
              <a:t>Traffic Simulator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Funcționalitate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5" y="1444670"/>
            <a:ext cx="6566017" cy="3217923"/>
          </a:xfrm>
          <a:effectLst>
            <a:softEdge rad="0"/>
          </a:effectLst>
        </p:spPr>
      </p:pic>
      <p:sp>
        <p:nvSpPr>
          <p:cNvPr id="5" name="TextBox 4"/>
          <p:cNvSpPr txBox="1"/>
          <p:nvPr/>
        </p:nvSpPr>
        <p:spPr>
          <a:xfrm>
            <a:off x="1823310" y="4662593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</a:rPr>
              <a:t>Meniul</a:t>
            </a:r>
            <a:r>
              <a:rPr lang="en-US" sz="1600" i="1" dirty="0">
                <a:solidFill>
                  <a:schemeClr val="bg1"/>
                </a:solidFill>
              </a:rPr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246292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Generare</a:t>
            </a:r>
            <a:r>
              <a:rPr lang="en-US" dirty="0"/>
              <a:t> </a:t>
            </a:r>
            <a:r>
              <a:rPr lang="en-US" dirty="0" err="1"/>
              <a:t>mașini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4" y="1444670"/>
            <a:ext cx="6530019" cy="3264950"/>
          </a:xfr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7737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sensul</a:t>
            </a:r>
            <a:r>
              <a:rPr lang="en-US" dirty="0"/>
              <a:t> </a:t>
            </a:r>
            <a:r>
              <a:rPr lang="en-US" dirty="0" err="1"/>
              <a:t>giratoriu</a:t>
            </a:r>
            <a:r>
              <a:rPr lang="en-US" dirty="0"/>
              <a:t>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1655520"/>
            <a:ext cx="3868527" cy="2901395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9795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semafoare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350110"/>
            <a:ext cx="7094779" cy="3359510"/>
          </a:xfrm>
          <a:effectLst/>
        </p:spPr>
      </p:pic>
    </p:spTree>
    <p:extLst>
      <p:ext uri="{BB962C8B-B14F-4D97-AF65-F5344CB8AC3E}">
        <p14:creationId xmlns:p14="http://schemas.microsoft.com/office/powerpoint/2010/main" val="383969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semafoare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230"/>
            <a:ext cx="7473395" cy="398427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52811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Participarea</a:t>
            </a:r>
            <a:r>
              <a:rPr lang="en-US" dirty="0"/>
              <a:t> la </a:t>
            </a:r>
            <a:r>
              <a:rPr lang="en-US" dirty="0" err="1"/>
              <a:t>trafic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0"/>
            <a:ext cx="7473395" cy="3340307"/>
          </a:xfrm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2056941" y="4542744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</a:rPr>
              <a:t>Mașină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controlată</a:t>
            </a:r>
            <a:r>
              <a:rPr lang="en-US" sz="1600" i="1" dirty="0">
                <a:solidFill>
                  <a:schemeClr val="bg1"/>
                </a:solidFill>
              </a:rPr>
              <a:t> de </a:t>
            </a:r>
            <a:r>
              <a:rPr lang="en-US" sz="1600" i="1" dirty="0" err="1">
                <a:solidFill>
                  <a:schemeClr val="bg1"/>
                </a:solidFill>
              </a:rPr>
              <a:t>utilizator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7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Ruta</a:t>
            </a:r>
            <a:r>
              <a:rPr lang="en-US" dirty="0"/>
              <a:t> </a:t>
            </a:r>
            <a:r>
              <a:rPr lang="en-US" dirty="0" err="1"/>
              <a:t>optimă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006" y="1196975"/>
            <a:ext cx="5344014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Ruta</a:t>
            </a:r>
            <a:r>
              <a:rPr lang="en-US" dirty="0"/>
              <a:t> </a:t>
            </a:r>
            <a:r>
              <a:rPr lang="en-US" dirty="0" err="1"/>
              <a:t>optimă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30759"/>
            <a:ext cx="7473395" cy="3984271"/>
          </a:xfrm>
          <a:effectLst>
            <a:softEdge rad="317500"/>
          </a:effectLst>
          <a:scene3d>
            <a:camera prst="orthographicFront">
              <a:rot lat="0" lon="0" rev="3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7184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Ruta</a:t>
            </a:r>
            <a:r>
              <a:rPr lang="en-US" dirty="0"/>
              <a:t> </a:t>
            </a:r>
            <a:r>
              <a:rPr lang="en-US" dirty="0" err="1"/>
              <a:t>optimă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7473395" cy="4098799"/>
          </a:xfrm>
          <a:effectLst>
            <a:softEdge rad="3175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4758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Pregătirea</a:t>
            </a:r>
            <a:r>
              <a:rPr lang="en-US" dirty="0"/>
              <a:t> </a:t>
            </a:r>
            <a:r>
              <a:rPr lang="en-US" dirty="0" err="1"/>
              <a:t>mediului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8CD2-808C-44EA-ADB9-24E92F3F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1" y="1311934"/>
            <a:ext cx="1756704" cy="21760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1197405"/>
            <a:ext cx="5802791" cy="38176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474B-15C9-46AB-B1CD-9D146C202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2715377"/>
            <a:ext cx="1439203" cy="10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4886560" cy="763526"/>
          </a:xfrm>
        </p:spPr>
        <p:txBody>
          <a:bodyPr>
            <a:normAutofit/>
          </a:bodyPr>
          <a:lstStyle/>
          <a:p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prezentării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problemei</a:t>
            </a:r>
            <a:endParaRPr lang="en-US" dirty="0"/>
          </a:p>
          <a:p>
            <a:r>
              <a:rPr lang="en-US" dirty="0" err="1"/>
              <a:t>Soluția</a:t>
            </a:r>
            <a:r>
              <a:rPr lang="en-US" dirty="0"/>
              <a:t> </a:t>
            </a:r>
            <a:r>
              <a:rPr lang="en-US" dirty="0" err="1"/>
              <a:t>propusă</a:t>
            </a:r>
            <a:endParaRPr lang="en-US" dirty="0"/>
          </a:p>
          <a:p>
            <a:r>
              <a:rPr lang="en-US" dirty="0" err="1"/>
              <a:t>Proiectarea</a:t>
            </a:r>
            <a:r>
              <a:rPr lang="en-US" dirty="0"/>
              <a:t> </a:t>
            </a:r>
            <a:r>
              <a:rPr lang="en-US" dirty="0" err="1"/>
              <a:t>aplicației</a:t>
            </a:r>
            <a:endParaRPr lang="en-US" dirty="0"/>
          </a:p>
          <a:p>
            <a:pPr lvl="1"/>
            <a:r>
              <a:rPr lang="en-US" dirty="0" err="1"/>
              <a:t>Funcționalitate</a:t>
            </a:r>
            <a:endParaRPr lang="en-US" dirty="0"/>
          </a:p>
          <a:p>
            <a:pPr lvl="1"/>
            <a:r>
              <a:rPr lang="en-US" dirty="0" err="1"/>
              <a:t>Pregătirea</a:t>
            </a:r>
            <a:r>
              <a:rPr lang="en-US" dirty="0"/>
              <a:t> </a:t>
            </a:r>
            <a:r>
              <a:rPr lang="en-US" dirty="0" err="1"/>
              <a:t>mediului</a:t>
            </a:r>
            <a:endParaRPr lang="en-US" dirty="0"/>
          </a:p>
          <a:p>
            <a:pPr lvl="1"/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soluției</a:t>
            </a:r>
            <a:endParaRPr lang="en-US" dirty="0"/>
          </a:p>
          <a:p>
            <a:r>
              <a:rPr lang="en-US" dirty="0" err="1"/>
              <a:t>Concluzii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Pregătirea</a:t>
            </a:r>
            <a:r>
              <a:rPr lang="en-US" dirty="0"/>
              <a:t> </a:t>
            </a:r>
            <a:r>
              <a:rPr lang="en-US" dirty="0" err="1"/>
              <a:t>mediului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1"/>
            <a:ext cx="7320690" cy="345483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1976013" y="4556915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</a:rPr>
              <a:t>Obiect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realizat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în</a:t>
            </a:r>
            <a:r>
              <a:rPr lang="en-US" sz="1600" i="1" dirty="0">
                <a:solidFill>
                  <a:schemeClr val="bg1"/>
                </a:solidFill>
              </a:rPr>
              <a:t> Blender</a:t>
            </a:r>
          </a:p>
        </p:txBody>
      </p:sp>
    </p:spTree>
    <p:extLst>
      <p:ext uri="{BB962C8B-B14F-4D97-AF65-F5344CB8AC3E}">
        <p14:creationId xmlns:p14="http://schemas.microsoft.com/office/powerpoint/2010/main" val="13996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Pregătirea</a:t>
            </a:r>
            <a:r>
              <a:rPr lang="en-US" dirty="0"/>
              <a:t> </a:t>
            </a:r>
            <a:r>
              <a:rPr lang="en-US" dirty="0" err="1"/>
              <a:t>mediului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0"/>
            <a:ext cx="7320690" cy="345483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>
            <a:off x="1976013" y="4556915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</a:rPr>
              <a:t>Obiect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texturat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în</a:t>
            </a:r>
            <a:r>
              <a:rPr lang="en-US" sz="1600" i="1" dirty="0">
                <a:solidFill>
                  <a:schemeClr val="bg1"/>
                </a:solidFill>
              </a:rPr>
              <a:t> Blender</a:t>
            </a:r>
          </a:p>
        </p:txBody>
      </p:sp>
    </p:spTree>
    <p:extLst>
      <p:ext uri="{BB962C8B-B14F-4D97-AF65-F5344CB8AC3E}">
        <p14:creationId xmlns:p14="http://schemas.microsoft.com/office/powerpoint/2010/main" val="398481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Rotația</a:t>
            </a:r>
            <a:r>
              <a:rPr lang="en-US" dirty="0"/>
              <a:t> </a:t>
            </a:r>
            <a:r>
              <a:rPr lang="en-US" dirty="0" err="1"/>
              <a:t>mașinilor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375" y="1159229"/>
            <a:ext cx="2748690" cy="3397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81" y="1159483"/>
            <a:ext cx="2748690" cy="3397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4375" y="4591983"/>
            <a:ext cx="274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Simple Car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181" y="4591983"/>
            <a:ext cx="274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Realistic Car</a:t>
            </a:r>
          </a:p>
        </p:txBody>
      </p:sp>
    </p:spTree>
    <p:extLst>
      <p:ext uri="{BB962C8B-B14F-4D97-AF65-F5344CB8AC3E}">
        <p14:creationId xmlns:p14="http://schemas.microsoft.com/office/powerpoint/2010/main" val="83310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mașini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197405"/>
            <a:ext cx="2748690" cy="3359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80" y="1197404"/>
            <a:ext cx="2748690" cy="33595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75" y="4591983"/>
            <a:ext cx="274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Simple Car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1181" y="4591983"/>
            <a:ext cx="2748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Realistic Car</a:t>
            </a:r>
          </a:p>
        </p:txBody>
      </p:sp>
    </p:spTree>
    <p:extLst>
      <p:ext uri="{BB962C8B-B14F-4D97-AF65-F5344CB8AC3E}">
        <p14:creationId xmlns:p14="http://schemas.microsoft.com/office/powerpoint/2010/main" val="12329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396749" y="3387726"/>
            <a:ext cx="2330810" cy="152705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Blocare</a:t>
            </a:r>
            <a:r>
              <a:rPr lang="en-US" dirty="0"/>
              <a:t> fir de </a:t>
            </a:r>
            <a:r>
              <a:rPr lang="en-US" dirty="0" err="1"/>
              <a:t>execuție</a:t>
            </a:r>
            <a:r>
              <a:rPr lang="en-US" dirty="0"/>
              <a:t> principal</a:t>
            </a:r>
          </a:p>
        </p:txBody>
      </p:sp>
      <p:pic>
        <p:nvPicPr>
          <p:cNvPr id="1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2077765"/>
            <a:ext cx="916230" cy="508650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601670" y="2622286"/>
            <a:ext cx="2346691" cy="12432"/>
          </a:xfrm>
          <a:prstGeom prst="straightConnector1">
            <a:avLst/>
          </a:prstGeom>
          <a:ln>
            <a:solidFill>
              <a:srgbClr val="00B050"/>
            </a:solidFill>
            <a:headEnd type="diamon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49" y="2178823"/>
            <a:ext cx="539500" cy="371720"/>
          </a:xfrm>
          <a:prstGeom prst="rect">
            <a:avLst/>
          </a:prstGeom>
        </p:spPr>
      </p:pic>
      <p:sp>
        <p:nvSpPr>
          <p:cNvPr id="26" name="Cloud Callout 25"/>
          <p:cNvSpPr/>
          <p:nvPr/>
        </p:nvSpPr>
        <p:spPr>
          <a:xfrm>
            <a:off x="2249531" y="1176640"/>
            <a:ext cx="1843657" cy="889219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Hei</a:t>
            </a:r>
            <a:r>
              <a:rPr lang="en-US" sz="1400" dirty="0">
                <a:solidFill>
                  <a:schemeClr val="tx1"/>
                </a:solidFill>
              </a:rPr>
              <a:t> Unity,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Ruta</a:t>
            </a:r>
            <a:r>
              <a:rPr lang="en-US" sz="1400" dirty="0">
                <a:solidFill>
                  <a:schemeClr val="tx1"/>
                </a:solidFill>
              </a:rPr>
              <a:t> optima </a:t>
            </a:r>
            <a:r>
              <a:rPr lang="en-US" sz="1400" dirty="0" err="1">
                <a:solidFill>
                  <a:schemeClr val="tx1"/>
                </a:solidFill>
              </a:rPr>
              <a:t>Te</a:t>
            </a:r>
            <a:r>
              <a:rPr lang="en-US" sz="1400" dirty="0">
                <a:solidFill>
                  <a:schemeClr val="tx1"/>
                </a:solidFill>
              </a:rPr>
              <a:t> rog!</a:t>
            </a:r>
          </a:p>
        </p:txBody>
      </p:sp>
      <p:cxnSp>
        <p:nvCxnSpPr>
          <p:cNvPr id="28" name="Elbow Connector 27"/>
          <p:cNvCxnSpPr/>
          <p:nvPr/>
        </p:nvCxnSpPr>
        <p:spPr>
          <a:xfrm rot="16200000" flipH="1">
            <a:off x="2547758" y="3500252"/>
            <a:ext cx="882666" cy="6229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2638701" y="4049450"/>
            <a:ext cx="610822" cy="2036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V="1">
            <a:off x="2470553" y="4115790"/>
            <a:ext cx="794408" cy="4581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0800000" flipV="1">
            <a:off x="3079910" y="4253053"/>
            <a:ext cx="627727" cy="4634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6200000" flipV="1">
            <a:off x="3614382" y="4329407"/>
            <a:ext cx="610818" cy="4581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flipV="1">
            <a:off x="4148846" y="4576594"/>
            <a:ext cx="475020" cy="28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rot="16200000" flipH="1">
            <a:off x="4071879" y="4024607"/>
            <a:ext cx="628952" cy="4750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5400000" flipH="1" flipV="1">
            <a:off x="4000752" y="3535818"/>
            <a:ext cx="585370" cy="2891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936247" y="2622284"/>
            <a:ext cx="1501783" cy="12434"/>
          </a:xfrm>
          <a:prstGeom prst="straightConnector1">
            <a:avLst/>
          </a:prstGeom>
          <a:ln>
            <a:solidFill>
              <a:srgbClr val="00B050"/>
            </a:solidFill>
            <a:headEnd type="oval" w="med" len="sm"/>
            <a:tailEnd type="diamond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211231" y="3381345"/>
            <a:ext cx="897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Dijkstra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9" name="&quot;No&quot; Symbol 78"/>
          <p:cNvSpPr/>
          <p:nvPr/>
        </p:nvSpPr>
        <p:spPr>
          <a:xfrm>
            <a:off x="3247717" y="2320535"/>
            <a:ext cx="782369" cy="60349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438030" y="2622284"/>
            <a:ext cx="1813725" cy="12434"/>
          </a:xfrm>
          <a:prstGeom prst="straightConnector1">
            <a:avLst/>
          </a:prstGeom>
          <a:ln>
            <a:solidFill>
              <a:srgbClr val="00B050"/>
            </a:solidFill>
            <a:headEnd type="diamon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10800000">
            <a:off x="3278454" y="4073677"/>
            <a:ext cx="899321" cy="1884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2677623" y="2659901"/>
            <a:ext cx="258624" cy="710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4438030" y="2622284"/>
            <a:ext cx="1" cy="765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495124" y="290561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Caută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ruta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812130" y="2870614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Returnează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ruta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9" name="Line Callout 1 98"/>
          <p:cNvSpPr/>
          <p:nvPr/>
        </p:nvSpPr>
        <p:spPr>
          <a:xfrm>
            <a:off x="3242029" y="2254452"/>
            <a:ext cx="781345" cy="316200"/>
          </a:xfrm>
          <a:prstGeom prst="borderCallout1">
            <a:avLst>
              <a:gd name="adj1" fmla="val 49421"/>
              <a:gd name="adj2" fmla="val -1240"/>
              <a:gd name="adj3" fmla="val 49775"/>
              <a:gd name="adj4" fmla="val -536"/>
            </a:avLst>
          </a:prstGeom>
          <a:solidFill>
            <a:schemeClr val="bg1">
              <a:alpha val="25000"/>
            </a:schemeClr>
          </a:solidFill>
          <a:ln w="0">
            <a:solidFill>
              <a:schemeClr val="bg1"/>
            </a:solidFill>
          </a:ln>
          <a:effectLst>
            <a:glow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</a:t>
            </a:r>
            <a:r>
              <a:rPr lang="en-US" sz="1000" dirty="0" err="1">
                <a:solidFill>
                  <a:schemeClr val="tx1"/>
                </a:solidFill>
              </a:rPr>
              <a:t>blocat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1670" y="2586415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MainThread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09877E-6 L 0.22534 -0.00124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6" grpId="0" animBg="1"/>
      <p:bldP spid="26" grpId="1" animBg="1"/>
      <p:bldP spid="78" grpId="0"/>
      <p:bldP spid="79" grpId="0" animBg="1"/>
      <p:bldP spid="94" grpId="0"/>
      <p:bldP spid="95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Deblocarea</a:t>
            </a:r>
            <a:r>
              <a:rPr lang="en-US" dirty="0"/>
              <a:t> </a:t>
            </a:r>
            <a:r>
              <a:rPr lang="en-US" dirty="0" err="1"/>
              <a:t>firului</a:t>
            </a:r>
            <a:r>
              <a:rPr lang="en-US" dirty="0"/>
              <a:t> de </a:t>
            </a:r>
            <a:r>
              <a:rPr lang="en-US" dirty="0" err="1"/>
              <a:t>execuție</a:t>
            </a:r>
            <a:endParaRPr lang="ro-RO" dirty="0"/>
          </a:p>
        </p:txBody>
      </p:sp>
      <p:pic>
        <p:nvPicPr>
          <p:cNvPr id="1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2077765"/>
            <a:ext cx="916230" cy="508650"/>
          </a:xfrm>
        </p:spPr>
      </p:pic>
      <p:cxnSp>
        <p:nvCxnSpPr>
          <p:cNvPr id="20" name="Straight Arrow Connector 19"/>
          <p:cNvCxnSpPr/>
          <p:nvPr/>
        </p:nvCxnSpPr>
        <p:spPr>
          <a:xfrm flipV="1">
            <a:off x="601670" y="2601576"/>
            <a:ext cx="2301661" cy="33144"/>
          </a:xfrm>
          <a:prstGeom prst="straightConnector1">
            <a:avLst/>
          </a:prstGeom>
          <a:ln>
            <a:solidFill>
              <a:srgbClr val="00B050"/>
            </a:solidFill>
            <a:headEnd type="diamon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49" y="2178823"/>
            <a:ext cx="539500" cy="371720"/>
          </a:xfrm>
          <a:prstGeom prst="rect">
            <a:avLst/>
          </a:prstGeom>
        </p:spPr>
      </p:pic>
      <p:sp>
        <p:nvSpPr>
          <p:cNvPr id="26" name="Cloud Callout 25"/>
          <p:cNvSpPr/>
          <p:nvPr/>
        </p:nvSpPr>
        <p:spPr>
          <a:xfrm>
            <a:off x="2249531" y="1176640"/>
            <a:ext cx="1843657" cy="889219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dirty="0">
                <a:solidFill>
                  <a:schemeClr val="tx1"/>
                </a:solidFill>
              </a:rPr>
              <a:t>Hei Unity,</a:t>
            </a:r>
          </a:p>
          <a:p>
            <a:pPr algn="ctr"/>
            <a:r>
              <a:rPr lang="ro-RO" sz="1400" dirty="0">
                <a:solidFill>
                  <a:schemeClr val="tx1"/>
                </a:solidFill>
              </a:rPr>
              <a:t>Ruta optima Te rog!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06561" y="3723001"/>
            <a:ext cx="1004523" cy="26889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8" name="TextBox 77"/>
          <p:cNvSpPr txBox="1"/>
          <p:nvPr/>
        </p:nvSpPr>
        <p:spPr>
          <a:xfrm>
            <a:off x="5211979" y="3688173"/>
            <a:ext cx="100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</a:rPr>
              <a:t>Dijkstra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558449" y="3993793"/>
            <a:ext cx="2274702" cy="0"/>
          </a:xfrm>
          <a:prstGeom prst="straightConnector1">
            <a:avLst/>
          </a:prstGeom>
          <a:ln>
            <a:solidFill>
              <a:srgbClr val="00B050"/>
            </a:solidFill>
            <a:headEnd type="diamond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100" idx="1"/>
          </p:cNvCxnSpPr>
          <p:nvPr/>
        </p:nvCxnSpPr>
        <p:spPr>
          <a:xfrm>
            <a:off x="2865949" y="2601576"/>
            <a:ext cx="213921" cy="1327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4785589">
            <a:off x="2686456" y="3005453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>
                <a:solidFill>
                  <a:schemeClr val="bg1"/>
                </a:solidFill>
              </a:rPr>
              <a:t>Caută ruta</a:t>
            </a:r>
          </a:p>
        </p:txBody>
      </p:sp>
      <p:sp>
        <p:nvSpPr>
          <p:cNvPr id="95" name="TextBox 94"/>
          <p:cNvSpPr txBox="1"/>
          <p:nvPr/>
        </p:nvSpPr>
        <p:spPr>
          <a:xfrm rot="17684807">
            <a:off x="4114005" y="3039760"/>
            <a:ext cx="8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>
                <a:solidFill>
                  <a:schemeClr val="bg1"/>
                </a:solidFill>
              </a:rPr>
              <a:t>Returnează ruta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79870" y="3790763"/>
            <a:ext cx="118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ThreadManager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6030" y="2601576"/>
            <a:ext cx="942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>
                <a:solidFill>
                  <a:schemeClr val="bg1"/>
                </a:solidFill>
              </a:rPr>
              <a:t>MainThread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4316449" y="3892079"/>
            <a:ext cx="45719" cy="731661"/>
          </a:xfrm>
          <a:prstGeom prst="leftBracket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24" name="Curved Connector 23"/>
          <p:cNvCxnSpPr>
            <a:endCxn id="100" idx="2"/>
          </p:cNvCxnSpPr>
          <p:nvPr/>
        </p:nvCxnSpPr>
        <p:spPr>
          <a:xfrm rot="10800000" flipV="1">
            <a:off x="3670673" y="3993792"/>
            <a:ext cx="3162478" cy="73969"/>
          </a:xfrm>
          <a:prstGeom prst="curvedConnector4">
            <a:avLst>
              <a:gd name="adj1" fmla="val 135"/>
              <a:gd name="adj2" fmla="val 1354924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loud Callout 66"/>
          <p:cNvSpPr/>
          <p:nvPr/>
        </p:nvSpPr>
        <p:spPr>
          <a:xfrm>
            <a:off x="4485592" y="1452786"/>
            <a:ext cx="1658380" cy="57501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Mulțumesc</a:t>
            </a:r>
            <a:r>
              <a:rPr lang="en-US" sz="1400" dirty="0">
                <a:solidFill>
                  <a:schemeClr val="tx1"/>
                </a:solidFill>
              </a:rPr>
              <a:t>!</a:t>
            </a:r>
            <a:endParaRPr lang="ro-RO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844357" y="2605250"/>
            <a:ext cx="1974389" cy="3107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0" idx="3"/>
          </p:cNvCxnSpPr>
          <p:nvPr/>
        </p:nvCxnSpPr>
        <p:spPr>
          <a:xfrm flipV="1">
            <a:off x="4261476" y="2601576"/>
            <a:ext cx="557270" cy="1327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18746" y="2618148"/>
            <a:ext cx="2349239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3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09877E-6 L 0.23524 0.004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2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76" grpId="0" animBg="1"/>
      <p:bldP spid="78" grpId="0"/>
      <p:bldP spid="94" grpId="0"/>
      <p:bldP spid="95" grpId="0"/>
      <p:bldP spid="100" grpId="0"/>
      <p:bldP spid="14" grpId="1" animBg="1"/>
      <p:bldP spid="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4886560" cy="763526"/>
          </a:xfrm>
        </p:spPr>
        <p:txBody>
          <a:bodyPr>
            <a:normAutofit/>
          </a:bodyPr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Trafic</a:t>
            </a:r>
            <a:r>
              <a:rPr lang="en-US" dirty="0"/>
              <a:t> fluid</a:t>
            </a:r>
            <a:endParaRPr lang="ro-RO" dirty="0"/>
          </a:p>
          <a:p>
            <a:pPr lvl="1"/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ro-RO" dirty="0"/>
              <a:t>ă</a:t>
            </a:r>
          </a:p>
          <a:p>
            <a:pPr lvl="1"/>
            <a:r>
              <a:rPr lang="ro-RO" dirty="0"/>
              <a:t>Plasarea corectă</a:t>
            </a:r>
          </a:p>
          <a:p>
            <a:pPr lvl="1"/>
            <a:r>
              <a:rPr lang="ro-RO" dirty="0"/>
              <a:t>Anticiparea din timp</a:t>
            </a:r>
            <a:endParaRPr lang="en-US" dirty="0"/>
          </a:p>
          <a:p>
            <a:r>
              <a:rPr lang="ro-RO" dirty="0"/>
              <a:t>Semafoare inteligente</a:t>
            </a:r>
          </a:p>
          <a:p>
            <a:endParaRPr lang="en-US" dirty="0"/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6263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aplicație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Versiunea</a:t>
            </a:r>
            <a:r>
              <a:rPr lang="en-US" dirty="0"/>
              <a:t> 2.0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US" dirty="0" err="1"/>
              <a:t>Semafoare</a:t>
            </a:r>
            <a:r>
              <a:rPr lang="en-US" dirty="0"/>
              <a:t> </a:t>
            </a:r>
            <a:r>
              <a:rPr lang="en-US" dirty="0" err="1"/>
              <a:t>inteligente</a:t>
            </a:r>
            <a:endParaRPr lang="en-US" dirty="0"/>
          </a:p>
          <a:p>
            <a:pPr algn="l"/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intersecțiilor</a:t>
            </a:r>
            <a:endParaRPr lang="en-US" dirty="0"/>
          </a:p>
          <a:p>
            <a:pPr algn="l"/>
            <a:r>
              <a:rPr lang="en-US" dirty="0" err="1"/>
              <a:t>Comunicarea</a:t>
            </a:r>
            <a:r>
              <a:rPr lang="en-US" dirty="0"/>
              <a:t> cu </a:t>
            </a:r>
            <a:r>
              <a:rPr lang="en-US" dirty="0" err="1"/>
              <a:t>semnele</a:t>
            </a:r>
            <a:r>
              <a:rPr lang="en-US" dirty="0"/>
              <a:t> </a:t>
            </a:r>
            <a:r>
              <a:rPr lang="en-US" dirty="0" err="1"/>
              <a:t>rutiere</a:t>
            </a:r>
            <a:endParaRPr lang="en-US" dirty="0"/>
          </a:p>
          <a:p>
            <a:pPr algn="l"/>
            <a:r>
              <a:rPr lang="en-US" dirty="0" err="1"/>
              <a:t>Pietoni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bicicliști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Versiunea</a:t>
            </a:r>
            <a:r>
              <a:rPr lang="en-US" dirty="0"/>
              <a:t> 3.0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/>
            <a:r>
              <a:rPr lang="en-US" dirty="0" err="1"/>
              <a:t>Creare</a:t>
            </a:r>
            <a:r>
              <a:rPr lang="en-US" dirty="0"/>
              <a:t> tot </a:t>
            </a:r>
            <a:r>
              <a:rPr lang="en-US" dirty="0" err="1"/>
              <a:t>Iașiul</a:t>
            </a:r>
            <a:endParaRPr lang="en-US" dirty="0"/>
          </a:p>
          <a:p>
            <a:pPr algn="l"/>
            <a:r>
              <a:rPr lang="en-US" dirty="0" err="1"/>
              <a:t>Tipuri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de </a:t>
            </a:r>
            <a:r>
              <a:rPr lang="en-US" dirty="0" err="1"/>
              <a:t>vehicule</a:t>
            </a:r>
            <a:r>
              <a:rPr lang="en-US" dirty="0"/>
              <a:t> </a:t>
            </a:r>
          </a:p>
          <a:p>
            <a:pPr algn="l"/>
            <a:r>
              <a:rPr lang="en-US" dirty="0" err="1"/>
              <a:t>Condiții</a:t>
            </a:r>
            <a:r>
              <a:rPr lang="en-US" dirty="0"/>
              <a:t> </a:t>
            </a:r>
            <a:r>
              <a:rPr lang="en-US" dirty="0" err="1"/>
              <a:t>meteorologice</a:t>
            </a:r>
            <a:endParaRPr lang="en-US" dirty="0"/>
          </a:p>
          <a:p>
            <a:pPr algn="l"/>
            <a:r>
              <a:rPr lang="en-US" dirty="0" err="1"/>
              <a:t>Mașini</a:t>
            </a:r>
            <a:r>
              <a:rPr lang="en-US" dirty="0"/>
              <a:t> </a:t>
            </a:r>
            <a:r>
              <a:rPr lang="en-US" dirty="0" err="1"/>
              <a:t>autonome</a:t>
            </a: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Iași</a:t>
            </a:r>
            <a:r>
              <a:rPr lang="en-US" dirty="0"/>
              <a:t> – Smart City 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5" y="1044700"/>
            <a:ext cx="9144000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9144000" cy="4081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04" y="2266340"/>
            <a:ext cx="3085631" cy="308563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433880"/>
            <a:ext cx="5335525" cy="610820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Mulțumesc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pentru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atenție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277256" y="3182570"/>
            <a:ext cx="3085631" cy="14147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o-RO" sz="1800" dirty="0">
                <a:solidFill>
                  <a:schemeClr val="bg1"/>
                </a:solidFill>
              </a:rPr>
              <a:t>Autor:</a:t>
            </a:r>
          </a:p>
          <a:p>
            <a:pPr marL="0" indent="0" algn="ctr">
              <a:buNone/>
            </a:pPr>
            <a:r>
              <a:rPr lang="ro-RO" sz="1800" dirty="0">
                <a:solidFill>
                  <a:schemeClr val="bg1"/>
                </a:solidFill>
              </a:rPr>
              <a:t>Zavalichi Răzvan-Andrei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o-RO" sz="1800" dirty="0">
                <a:solidFill>
                  <a:schemeClr val="bg1"/>
                </a:solidFill>
              </a:rPr>
              <a:t>Coordonator: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o-RO" sz="1800" dirty="0">
                <a:solidFill>
                  <a:schemeClr val="bg1"/>
                </a:solidFill>
              </a:rPr>
              <a:t>Adrian Alexandrescu</a:t>
            </a:r>
          </a:p>
          <a:p>
            <a:pPr marL="0" indent="0" algn="ctr">
              <a:buNone/>
            </a:pPr>
            <a:endParaRPr lang="ro-RO" sz="18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04830" y="3836481"/>
            <a:ext cx="3042910" cy="595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o-RO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Ambuteiaje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808225"/>
            <a:ext cx="6400800" cy="304654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700"/>
            <a:ext cx="7473395" cy="412716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1770049"/>
            <a:ext cx="652157" cy="65215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8077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Forțarea</a:t>
            </a:r>
            <a:r>
              <a:rPr lang="en-US" dirty="0"/>
              <a:t> </a:t>
            </a:r>
            <a:r>
              <a:rPr lang="en-US" dirty="0" err="1"/>
              <a:t>trecerii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" y="1044700"/>
            <a:ext cx="7462610" cy="412874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0998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Accidente</a:t>
            </a:r>
            <a:endParaRPr lang="ro-R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3" y="1159229"/>
            <a:ext cx="7486417" cy="401421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3759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Neatenția</a:t>
            </a:r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" y="1044701"/>
            <a:ext cx="7306468" cy="40988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Oval 1"/>
          <p:cNvSpPr/>
          <p:nvPr/>
        </p:nvSpPr>
        <p:spPr>
          <a:xfrm>
            <a:off x="3503065" y="2877160"/>
            <a:ext cx="1068935" cy="610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1271575"/>
            <a:ext cx="2432067" cy="145315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5753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433880"/>
            <a:ext cx="6260904" cy="725349"/>
          </a:xfrm>
        </p:spPr>
        <p:txBody>
          <a:bodyPr>
            <a:normAutofit/>
          </a:bodyPr>
          <a:lstStyle/>
          <a:p>
            <a:r>
              <a:rPr lang="en-US" dirty="0" err="1"/>
              <a:t>Soluția</a:t>
            </a:r>
            <a:r>
              <a:rPr lang="en-US" dirty="0"/>
              <a:t> </a:t>
            </a:r>
            <a:r>
              <a:rPr lang="en-US" dirty="0" err="1"/>
              <a:t>problemei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" y="1300563"/>
            <a:ext cx="643874" cy="91666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1758893"/>
            <a:ext cx="5802790" cy="319197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2693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Simulator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39046"/>
            <a:ext cx="7473394" cy="4104454"/>
          </a:xfrm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1823310" y="4804946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</a:rPr>
              <a:t>Meniul</a:t>
            </a:r>
            <a:r>
              <a:rPr lang="en-US" sz="1600" i="1" dirty="0">
                <a:solidFill>
                  <a:schemeClr val="bg1"/>
                </a:solidFill>
              </a:rPr>
              <a:t> principal</a:t>
            </a:r>
          </a:p>
        </p:txBody>
      </p:sp>
    </p:spTree>
    <p:extLst>
      <p:ext uri="{BB962C8B-B14F-4D97-AF65-F5344CB8AC3E}">
        <p14:creationId xmlns:p14="http://schemas.microsoft.com/office/powerpoint/2010/main" val="185487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Simulator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775" y="1167623"/>
            <a:ext cx="3419069" cy="3359511"/>
          </a:xfrm>
          <a:effectLst>
            <a:softEdge rad="63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1137846"/>
            <a:ext cx="3512215" cy="341906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139076" y="4556915"/>
            <a:ext cx="33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Tudor </a:t>
            </a:r>
            <a:r>
              <a:rPr lang="en-US" sz="1600" i="1" dirty="0" err="1">
                <a:solidFill>
                  <a:schemeClr val="bg1"/>
                </a:solidFill>
              </a:rPr>
              <a:t>Vladimirescu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3997" y="4556915"/>
            <a:ext cx="3512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Virtual city</a:t>
            </a:r>
          </a:p>
        </p:txBody>
      </p:sp>
    </p:spTree>
    <p:extLst>
      <p:ext uri="{BB962C8B-B14F-4D97-AF65-F5344CB8AC3E}">
        <p14:creationId xmlns:p14="http://schemas.microsoft.com/office/powerpoint/2010/main" val="75579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On-screen Show (16:9)</PresentationFormat>
  <Paragraphs>88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Traffic Simulator</vt:lpstr>
      <vt:lpstr>Structura prezentării</vt:lpstr>
      <vt:lpstr>Ambuteiaje</vt:lpstr>
      <vt:lpstr>Forțarea trecerii</vt:lpstr>
      <vt:lpstr>Accidente</vt:lpstr>
      <vt:lpstr>Neatenția</vt:lpstr>
      <vt:lpstr>Soluția problemei</vt:lpstr>
      <vt:lpstr>Traffic Simulator</vt:lpstr>
      <vt:lpstr>Traffic Simulator</vt:lpstr>
      <vt:lpstr>Funcționalitate</vt:lpstr>
      <vt:lpstr>Generare mașini</vt:lpstr>
      <vt:lpstr>De ce nu sensul giratoriu?</vt:lpstr>
      <vt:lpstr>Configurare semafoare</vt:lpstr>
      <vt:lpstr>Configurare semafoare</vt:lpstr>
      <vt:lpstr>Participarea la trafic</vt:lpstr>
      <vt:lpstr>Ruta optimă</vt:lpstr>
      <vt:lpstr>Ruta optimă</vt:lpstr>
      <vt:lpstr>Ruta optimă</vt:lpstr>
      <vt:lpstr>Pregătirea mediului</vt:lpstr>
      <vt:lpstr>Pregătirea mediului</vt:lpstr>
      <vt:lpstr>Pregătirea mediului</vt:lpstr>
      <vt:lpstr>Rotația mașinilor</vt:lpstr>
      <vt:lpstr>Senzori mașini</vt:lpstr>
      <vt:lpstr>Blocare fir de execuție principal</vt:lpstr>
      <vt:lpstr>Deblocarea firului de execuție</vt:lpstr>
      <vt:lpstr>Concluzii</vt:lpstr>
      <vt:lpstr>Dezvoltare aplicație</vt:lpstr>
      <vt:lpstr>Iași – Smart City ?</vt:lpstr>
      <vt:lpstr>Mulțumesc pentru atenție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2019-05-16T08:59:05Z</dcterms:modified>
</cp:coreProperties>
</file>